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223F62B-8846-431C-B71E-AA3A5F1BE44F}">
  <a:tblStyle styleId="{F223F62B-8846-431C-B71E-AA3A5F1BE4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c917732c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c917732c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c917732c_1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c917732c_1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c917732c_1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3c917732c_1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c917732c_1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c917732c_1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c917732c_1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3c917732c_1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cae93d4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cae93d4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cae93d4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cae93d4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c917732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c917732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c917732c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c917732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c917732c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c917732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3c917732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3c917732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cae93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cae93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c917732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c917732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c917732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3c917732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c917732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c917732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3c917732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3c917732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3c917732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3c917732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c917732c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3c917732c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c917732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3c917732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AC297r Fall 2019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Mid-term Summary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Optimal Real-time Scheduling for Black Hole Imaging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3885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EHT Group: Queena, Shu, Yiming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 Cecilia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7351" l="0" r="0" t="0"/>
          <a:stretch/>
        </p:blipFill>
        <p:spPr>
          <a:xfrm>
            <a:off x="2267125" y="1763375"/>
            <a:ext cx="3489224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51371" l="0" r="0" t="0"/>
          <a:stretch/>
        </p:blipFill>
        <p:spPr>
          <a:xfrm>
            <a:off x="2214300" y="3674000"/>
            <a:ext cx="3594876" cy="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800" y="2961325"/>
            <a:ext cx="6543892" cy="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3"/>
          <p:cNvGraphicFramePr/>
          <p:nvPr/>
        </p:nvGraphicFramePr>
        <p:xfrm>
          <a:off x="952525" y="15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Day1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Day2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optimization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graphicFrame>
        <p:nvGraphicFramePr>
          <p:cNvPr id="147" name="Google Shape;147;p24"/>
          <p:cNvGraphicFramePr/>
          <p:nvPr/>
        </p:nvGraphicFramePr>
        <p:xfrm>
          <a:off x="952525" y="154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13.93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16.24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16.38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17.02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952525" y="154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13.93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16.24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16.38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17.02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" name="Google Shape;154;p25"/>
          <p:cNvGraphicFramePr/>
          <p:nvPr/>
        </p:nvGraphicFramePr>
        <p:xfrm>
          <a:off x="16764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11.04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14.46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15.90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18.37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16.98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18.30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6"/>
          <p:cNvGraphicFramePr/>
          <p:nvPr/>
        </p:nvGraphicFramePr>
        <p:xfrm>
          <a:off x="952500" y="5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13.93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16.24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16.38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12.99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17.02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6"/>
          <p:cNvSpPr txBox="1"/>
          <p:nvPr/>
        </p:nvSpPr>
        <p:spPr>
          <a:xfrm>
            <a:off x="2049150" y="258550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61" name="Google Shape;161;p26"/>
          <p:cNvGraphicFramePr/>
          <p:nvPr/>
        </p:nvGraphicFramePr>
        <p:xfrm>
          <a:off x="1676400" y="17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18.82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11.04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19.07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13.06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14.46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15.90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18.37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16.98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18.30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Google Shape;162;p26"/>
          <p:cNvGraphicFramePr/>
          <p:nvPr/>
        </p:nvGraphicFramePr>
        <p:xfrm>
          <a:off x="2400300" y="287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10.21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17.67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14.48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11.21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19.31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16.50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11.41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12.22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3" name="Google Shape;163;p26"/>
          <p:cNvGraphicFramePr/>
          <p:nvPr/>
        </p:nvGraphicFramePr>
        <p:xfrm>
          <a:off x="3124200" y="40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Day6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Day8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Day10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18.97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17.30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17.83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17.42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14.64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16.43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12.25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evaluation 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75" y="2228875"/>
            <a:ext cx="3676900" cy="2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625" y="2228875"/>
            <a:ext cx="3583164" cy="23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1207775" y="1809750"/>
            <a:ext cx="260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Path suggested by Baseline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280650" y="1809750"/>
            <a:ext cx="3063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Ground-truth Best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Path Afterwards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390650" y="4495800"/>
            <a:ext cx="2308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 Reward: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4,260,444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5737875" y="4503425"/>
            <a:ext cx="2308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 Reward: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54,244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2594600" y="1375400"/>
            <a:ext cx="417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Choose 5 days From Oct.5 - Oct.14, 2019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449575" y="1516350"/>
            <a:ext cx="628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Adding Uncertainty Measurement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82925" y="2086700"/>
            <a:ext cx="49836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Possible Directions: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Discount Factors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AutoNum type="arabicPeriod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Probabilistic Distribution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….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Deliverables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311700" y="1589450"/>
            <a:ext cx="85206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erriweather"/>
              <a:buChar char="-"/>
            </a:pPr>
            <a:r>
              <a:rPr lang="en" sz="2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 python package implementing an optimal real-time scheduling algorithm </a:t>
            </a:r>
            <a:endParaRPr sz="2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erriweather"/>
              <a:buChar char="-"/>
            </a:pPr>
            <a:r>
              <a:rPr lang="en" sz="2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Proper documentation explaining the algorithm.</a:t>
            </a:r>
            <a:endParaRPr sz="2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erriweather"/>
              <a:buChar char="-"/>
            </a:pPr>
            <a:r>
              <a:rPr lang="en" sz="2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Nice to have: visualization of the path</a:t>
            </a:r>
            <a:endParaRPr sz="2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1227850" y="2789700"/>
            <a:ext cx="1938000" cy="89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Atmosphere prediction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382950" y="2942100"/>
            <a:ext cx="1938000" cy="59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Strategies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3402450" y="3237300"/>
            <a:ext cx="1743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182675" y="146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3284775"/>
                <a:gridCol w="5493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Date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Tentative Schedule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10/18/2019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Midterm Presentation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Short Report to EHT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EDA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Baseline Model with evaluation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10/25/2019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Second meeting with EHT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Get to understand files even more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Brainstorm uncertainty measurement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11/1/2019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Experiment with different reward functions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Incorporate uncertainty into the model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11/8/2019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Third meeting with EHT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Experiment with different uncertainty methods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311725" y="140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{F223F62B-8846-431C-B71E-AA3A5F1BE44F}</a:tableStyleId>
              </a:tblPr>
              <a:tblGrid>
                <a:gridCol w="2928925"/>
                <a:gridCol w="5591675"/>
              </a:tblGrid>
              <a:tr h="5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11/15/2019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Milestone 3 Presentation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Short report to EHT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Find ways to incorporate visualization into the output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5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11/22/2019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Build visualization around the output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Build GUI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5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12/6/2019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Finalize the advanced model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Get ready to ship the package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5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12/9/2019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IACS showcase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5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12/11/2019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Final presentation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5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12/12/2019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erriweather"/>
                        <a:buChar char="-"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Final deliverables (slides, blog, self- and peer- evaluations)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Event Horizon Telescope is an international collaboration capturing images of black holes using a virtual Earth-sized telescope.</a:t>
            </a:r>
            <a:endParaRPr sz="18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213" y="500925"/>
            <a:ext cx="3291323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399" y="1791425"/>
            <a:ext cx="4264950" cy="26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10.15.2019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2655660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460" y="1277025"/>
            <a:ext cx="1719540" cy="26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1277025"/>
            <a:ext cx="2051259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238" y="3840050"/>
            <a:ext cx="1547976" cy="1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0975" y="1330826"/>
            <a:ext cx="1449933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25" y="1612150"/>
            <a:ext cx="47367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We are going to build a model that can:</a:t>
            </a:r>
            <a:endParaRPr sz="1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In total, choose 5 days from a 10-day window</a:t>
            </a:r>
            <a:endParaRPr sz="1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On each day, determine the optimal strategy for future remaining days</a:t>
            </a:r>
            <a:endParaRPr sz="1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If possible, provide a confidence level on its suggestion</a:t>
            </a:r>
            <a:endParaRPr sz="18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AutoNum type="arabicPeriod"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Also provide the second optimal strategy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250" y="2029100"/>
            <a:ext cx="3790774" cy="263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451925" y="708850"/>
            <a:ext cx="46920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AutoNum type="arabicPeriod"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Improve the decision making process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AutoNum type="arabicPeriod"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Increase the chance of capturing the black hole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36125"/>
            <a:ext cx="4764100" cy="317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368250" y="1537300"/>
            <a:ext cx="35355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GFS provides: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Atmosphere’s condition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Layer-by-layer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All over the globe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We pull data every 6 hours specifying: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Longitude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Latitude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❖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Altitude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7834" l="0" r="0" t="0"/>
          <a:stretch/>
        </p:blipFill>
        <p:spPr>
          <a:xfrm>
            <a:off x="4958639" y="0"/>
            <a:ext cx="41853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11725" y="1439225"/>
            <a:ext cx="46470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very 6 hours, we get 16-day atmosphere forecast from GFS.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First 5-day forecast is pretty accurate.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Variables: </a:t>
            </a:r>
            <a:r>
              <a:rPr b="1" lang="en" sz="1800">
                <a:highlight>
                  <a:srgbClr val="FFFF00"/>
                </a:highlight>
                <a:latin typeface="Merriweather"/>
                <a:ea typeface="Merriweather"/>
                <a:cs typeface="Merriweather"/>
                <a:sym typeface="Merriweather"/>
              </a:rPr>
              <a:t>Tau_225</a:t>
            </a: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(absorption directly above head, the lower the better), </a:t>
            </a:r>
            <a:r>
              <a:rPr b="1"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PWV, LWP, IWP</a:t>
            </a: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 (amount of water in different forms), </a:t>
            </a:r>
            <a:r>
              <a:rPr b="1"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O3</a:t>
            </a:r>
            <a:endParaRPr b="1"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00" y="1298925"/>
            <a:ext cx="8685249" cy="33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7040925" y="3879400"/>
            <a:ext cx="1529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Spikes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  = outliers?</a:t>
            </a:r>
            <a:endParaRPr sz="1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Design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0" y="118998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Reward Function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10850" y="2057125"/>
            <a:ext cx="19050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f(i)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reward at a single telescope i.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F(f(i))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 rewards for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telescopes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2263425" y="11897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Uncertainty Measurements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329974" y="11897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Optimization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396739" y="11897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 Model Evaluation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211450" y="2057125"/>
            <a:ext cx="27267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 performance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based on real weather afterwards.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Compare with: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Best path afterwards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Human-made decision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